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9" r:id="rId2"/>
    <p:sldId id="343" r:id="rId3"/>
    <p:sldId id="314" r:id="rId4"/>
    <p:sldId id="315" r:id="rId5"/>
    <p:sldId id="336" r:id="rId6"/>
    <p:sldId id="325" r:id="rId7"/>
    <p:sldId id="326" r:id="rId8"/>
    <p:sldId id="319" r:id="rId9"/>
    <p:sldId id="329" r:id="rId10"/>
    <p:sldId id="330" r:id="rId11"/>
    <p:sldId id="331" r:id="rId12"/>
    <p:sldId id="332" r:id="rId13"/>
    <p:sldId id="333" r:id="rId14"/>
    <p:sldId id="327" r:id="rId15"/>
    <p:sldId id="324" r:id="rId16"/>
    <p:sldId id="328" r:id="rId17"/>
    <p:sldId id="337" r:id="rId18"/>
    <p:sldId id="342" r:id="rId19"/>
    <p:sldId id="341" r:id="rId20"/>
    <p:sldId id="318" r:id="rId21"/>
    <p:sldId id="334" r:id="rId22"/>
    <p:sldId id="335" r:id="rId23"/>
    <p:sldId id="284" r:id="rId2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7B31"/>
    <a:srgbClr val="33CC33"/>
    <a:srgbClr val="016DB5"/>
    <a:srgbClr val="963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539D1-52E0-430C-87E0-6AA78B682C30}" type="datetimeFigureOut">
              <a:rPr lang="de-DE" smtClean="0"/>
              <a:t>02.12.2019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D42BC-FBC9-42FC-A4D0-EF6EB59FCA7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3800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6EB0A-071B-4146-8B9D-8D4CA9A93D84}" type="datetimeFigureOut">
              <a:rPr lang="de-DE" smtClean="0"/>
              <a:t>02.12.2019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38683B-DB32-49A7-BE29-8C75F481E5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8308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38683B-DB32-49A7-BE29-8C75F481E54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1563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33975"/>
            <a:ext cx="9143999" cy="1724025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72877"/>
            <a:ext cx="9145276" cy="1324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7037"/>
            <a:ext cx="7772400" cy="19028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66570"/>
            <a:ext cx="6858000" cy="1384300"/>
          </a:xfrm>
        </p:spPr>
        <p:txBody>
          <a:bodyPr>
            <a:normAutofit/>
          </a:bodyPr>
          <a:lstStyle>
            <a:lvl1pPr marL="0" indent="0" algn="ctr">
              <a:buNone/>
              <a:defRPr lang="en-US" sz="3200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88250-15D3-46DA-A991-0C755316E551}" type="datetime1">
              <a:rPr lang="de-DE" smtClean="0"/>
              <a:t>02.12.2019</a:t>
            </a:fld>
            <a:endParaRPr lang="de-DE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28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8650" y="1549101"/>
            <a:ext cx="7886700" cy="437699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31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11259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11259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C7568-6EB3-460C-B83A-6FB1D0543AF5}" type="datetime1">
              <a:rPr lang="de-DE" smtClean="0"/>
              <a:t>02.12.2019</a:t>
            </a:fld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de-DE" smtClean="0"/>
              <a:t>Folie </a:t>
            </a:r>
            <a:fld id="{7C0A64CF-794C-4BC2-AB46-A2C72C14B59C}" type="slidenum">
              <a:rPr smtClean="0"/>
              <a:pPr algn="r"/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10227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umsplatzhalt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16E8C-83F9-4E65-B4C1-80E93312C34D}" type="datetime1">
              <a:rPr lang="de-DE" smtClean="0"/>
              <a:t>02.12.2019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de-DE" smtClean="0"/>
              <a:t>Folie </a:t>
            </a:r>
            <a:fld id="{7C0A64CF-794C-4BC2-AB46-A2C72C14B59C}" type="slidenum">
              <a:rPr smtClean="0"/>
              <a:pPr algn="r"/>
              <a:t>‹Nr.›</a:t>
            </a:fld>
            <a:endParaRPr dirty="0"/>
          </a:p>
        </p:txBody>
      </p:sp>
      <p:sp>
        <p:nvSpPr>
          <p:cNvPr id="19" name="Titel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70831"/>
            <a:ext cx="3868340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394743"/>
            <a:ext cx="3868340" cy="354347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570831"/>
            <a:ext cx="3887391" cy="823912"/>
          </a:xfrm>
        </p:spPr>
        <p:txBody>
          <a:bodyPr anchor="t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94743"/>
            <a:ext cx="3887391" cy="354347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378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2B03-B1A9-4FF6-B74A-F49DC96F34D2}" type="datetime1">
              <a:rPr lang="de-DE" smtClean="0"/>
              <a:t>02.12.2019</a:t>
            </a:fld>
            <a:endParaRPr lang="de-DE" dirty="0"/>
          </a:p>
        </p:txBody>
      </p:sp>
      <p:sp>
        <p:nvSpPr>
          <p:cNvPr id="13" name="Fußzeilenplatzhalt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de-DE" smtClean="0"/>
              <a:t>Folie </a:t>
            </a:r>
            <a:fld id="{7C0A64CF-794C-4BC2-AB46-A2C72C14B59C}" type="slidenum">
              <a:rPr smtClean="0"/>
              <a:pPr algn="r"/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63331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_mi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440D-E6C9-4B9A-9EF3-9632BBB25292}" type="datetime1">
              <a:rPr lang="de-DE" smtClean="0"/>
              <a:t>02.12.2019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smtClean="0"/>
              <a:pPr/>
              <a:t>‹Nr.›</a:t>
            </a:fld>
            <a:endParaRPr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628650" y="1635312"/>
            <a:ext cx="7886700" cy="35814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>
          <a:xfrm>
            <a:off x="628650" y="5390008"/>
            <a:ext cx="7886700" cy="49053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5255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umsplatzhalt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B0A63-E6EA-4BAF-A56A-757B655648E5}" type="datetime1">
              <a:rPr lang="de-DE" smtClean="0"/>
              <a:t>02.12.2019</a:t>
            </a:fld>
            <a:endParaRPr lang="de-DE" dirty="0"/>
          </a:p>
        </p:txBody>
      </p:sp>
      <p:sp>
        <p:nvSpPr>
          <p:cNvPr id="18" name="Fußzeilenplatzhalt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9" name="Foliennummernplatzhalt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de-DE" smtClean="0"/>
              <a:t>Folie </a:t>
            </a:r>
            <a:fld id="{7C0A64CF-794C-4BC2-AB46-A2C72C14B59C}" type="slidenum">
              <a:rPr smtClean="0"/>
              <a:pPr algn="r"/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3763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28991"/>
            <a:ext cx="9143999" cy="952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 noChangeAspect="1"/>
          </p:cNvSpPr>
          <p:nvPr>
            <p:ph type="title"/>
          </p:nvPr>
        </p:nvSpPr>
        <p:spPr>
          <a:xfrm>
            <a:off x="628650" y="365126"/>
            <a:ext cx="7886700" cy="10953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27200"/>
            <a:ext cx="7886700" cy="4198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2"/>
          </p:nvPr>
        </p:nvSpPr>
        <p:spPr>
          <a:xfrm>
            <a:off x="7239896" y="6492875"/>
            <a:ext cx="12754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de-DE" sz="16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6F3440D-E6C9-4B9A-9EF3-9632BBB25292}" type="datetime1">
              <a:rPr lang="de-DE" smtClean="0"/>
              <a:t>02.12.2019</a:t>
            </a:fld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2060762" y="6492875"/>
            <a:ext cx="51791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de-DE" sz="16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7239896" y="6186710"/>
            <a:ext cx="12754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lang="de-DE" sz="160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smtClean="0"/>
              <a:t>Folie </a:t>
            </a:r>
            <a:fld id="{7C0A64CF-794C-4BC2-AB46-A2C72C14B59C}" type="slidenum">
              <a:rPr smtClean="0"/>
              <a:pPr/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45324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8" r:id="rId6"/>
    <p:sldLayoutId id="2147483667" r:id="rId7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dirty="0">
          <a:solidFill>
            <a:srgbClr val="3091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4000" dirty="0"/>
              <a:t>Neue </a:t>
            </a:r>
            <a:br>
              <a:rPr lang="de-DE" sz="4000" dirty="0"/>
            </a:br>
            <a:r>
              <a:rPr lang="de-DE" sz="4000" dirty="0"/>
              <a:t>Gutachterausschussverordnung </a:t>
            </a:r>
            <a:br>
              <a:rPr lang="de-DE" sz="4000" dirty="0"/>
            </a:br>
            <a:r>
              <a:rPr lang="de-DE" sz="4000" dirty="0"/>
              <a:t>in Baden-Württemberg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dirty="0"/>
              <a:t>Interkommunale Zusammenarbeit im Bereich des </a:t>
            </a:r>
            <a:r>
              <a:rPr lang="de-DE" dirty="0" smtClean="0"/>
              <a:t>Gutachterausschusswesens</a:t>
            </a:r>
          </a:p>
          <a:p>
            <a:endParaRPr lang="de-DE" dirty="0" smtClean="0"/>
          </a:p>
          <a:p>
            <a:r>
              <a:rPr lang="de-DE" dirty="0" smtClean="0"/>
              <a:t>Vorstellung </a:t>
            </a:r>
            <a:r>
              <a:rPr lang="de-DE" smtClean="0"/>
              <a:t>und Information im </a:t>
            </a:r>
            <a:r>
              <a:rPr lang="de-DE" dirty="0" smtClean="0"/>
              <a:t>Gemeinderat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7038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066" y="1578194"/>
            <a:ext cx="5124066" cy="444984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Personal- und Sachkosten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28650" y="1185333"/>
            <a:ext cx="7886700" cy="4740761"/>
          </a:xfrm>
        </p:spPr>
        <p:txBody>
          <a:bodyPr/>
          <a:lstStyle/>
          <a:p>
            <a:pPr marL="0" indent="0">
              <a:buNone/>
            </a:pPr>
            <a:r>
              <a:rPr lang="de-DE" sz="2500" dirty="0" smtClean="0"/>
              <a:t>Bezugsdaten </a:t>
            </a:r>
            <a:r>
              <a:rPr lang="de-DE" sz="2500" dirty="0" err="1" smtClean="0"/>
              <a:t>KGSt</a:t>
            </a:r>
            <a:r>
              <a:rPr lang="de-DE" sz="2500" dirty="0" smtClean="0"/>
              <a:t> / Personalkosten Beamte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5171429" y="3544609"/>
            <a:ext cx="609600" cy="126000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5171429" y="2935864"/>
            <a:ext cx="609600" cy="126000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653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Personal- und Sachkosten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28650" y="1286933"/>
            <a:ext cx="7886700" cy="4639161"/>
          </a:xfrm>
        </p:spPr>
        <p:txBody>
          <a:bodyPr/>
          <a:lstStyle/>
          <a:p>
            <a:pPr marL="0" indent="0">
              <a:buNone/>
            </a:pPr>
            <a:r>
              <a:rPr lang="de-DE" sz="2500" dirty="0"/>
              <a:t>Bezugsdaten </a:t>
            </a:r>
            <a:r>
              <a:rPr lang="de-DE" sz="2500" dirty="0" err="1"/>
              <a:t>KGSt</a:t>
            </a:r>
            <a:r>
              <a:rPr lang="de-DE" sz="2500" dirty="0"/>
              <a:t> / Personalkosten </a:t>
            </a:r>
            <a:r>
              <a:rPr lang="de-DE" sz="2500" dirty="0" smtClean="0"/>
              <a:t>Beschäftigte</a:t>
            </a:r>
            <a:endParaRPr lang="de-DE" sz="2500" dirty="0"/>
          </a:p>
          <a:p>
            <a:endParaRPr lang="de-DE" sz="2500" dirty="0"/>
          </a:p>
          <a:p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5831840" y="3972188"/>
            <a:ext cx="538487" cy="126000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8" name="Grafik 7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25" y="1744062"/>
            <a:ext cx="8791787" cy="4074924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5794592" y="3954551"/>
            <a:ext cx="609600" cy="126000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852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Personal- und Sachkosten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Bezugsdaten </a:t>
            </a:r>
            <a:r>
              <a:rPr lang="de-DE" dirty="0" err="1"/>
              <a:t>KGSt</a:t>
            </a:r>
            <a:r>
              <a:rPr lang="de-DE" dirty="0"/>
              <a:t> / </a:t>
            </a:r>
            <a:r>
              <a:rPr lang="de-DE" dirty="0" smtClean="0"/>
              <a:t>Sachkostenpauschale und Gemeinkosten</a:t>
            </a:r>
            <a:endParaRPr lang="de-DE" dirty="0"/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31937" y="4764655"/>
            <a:ext cx="3129236" cy="1060411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7" name="Grafik 6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387" y="2424853"/>
            <a:ext cx="5572030" cy="3469960"/>
          </a:xfrm>
          <a:prstGeom prst="rect">
            <a:avLst/>
          </a:prstGeom>
          <a:solidFill>
            <a:schemeClr val="accent1">
              <a:tint val="20000"/>
            </a:schemeClr>
          </a:solidFill>
        </p:spPr>
      </p:pic>
      <p:sp>
        <p:nvSpPr>
          <p:cNvPr id="11" name="Textfeld 10"/>
          <p:cNvSpPr txBox="1"/>
          <p:nvPr/>
        </p:nvSpPr>
        <p:spPr>
          <a:xfrm>
            <a:off x="392855" y="4867448"/>
            <a:ext cx="2980266" cy="869780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pic>
        <p:nvPicPr>
          <p:cNvPr id="12" name="Grafik 11" descr="Bildschirmausschnit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9417" y="4847533"/>
            <a:ext cx="3334522" cy="991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77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Personal- und Sachkosten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Bezugsdaten </a:t>
            </a:r>
            <a:r>
              <a:rPr lang="de-DE" dirty="0" err="1"/>
              <a:t>KGSt</a:t>
            </a:r>
            <a:r>
              <a:rPr lang="de-DE" dirty="0"/>
              <a:t> / </a:t>
            </a:r>
            <a:r>
              <a:rPr lang="de-DE" dirty="0" smtClean="0"/>
              <a:t>Stundenwerte</a:t>
            </a:r>
            <a:endParaRPr lang="de-DE" dirty="0"/>
          </a:p>
          <a:p>
            <a:endParaRPr lang="de-DE" dirty="0"/>
          </a:p>
        </p:txBody>
      </p:sp>
      <p:pic>
        <p:nvPicPr>
          <p:cNvPr id="10" name="Grafik 9" descr="Bildschirmausschnit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88" y="3073994"/>
            <a:ext cx="4070816" cy="1300803"/>
          </a:xfrm>
          <a:prstGeom prst="rect">
            <a:avLst/>
          </a:prstGeom>
        </p:spPr>
      </p:pic>
      <p:pic>
        <p:nvPicPr>
          <p:cNvPr id="11" name="Grafik 10" descr="Bildschirmausschnit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589" y="2211985"/>
            <a:ext cx="4632952" cy="3024820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4551679" y="4185923"/>
            <a:ext cx="2079413" cy="234000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4548300" y="4676973"/>
            <a:ext cx="2079413" cy="234000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543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Personal- und Sachkosten – derzeit 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14</a:t>
            </a:fld>
            <a:endParaRPr lang="de-DE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727060"/>
              </p:ext>
            </p:extLst>
          </p:nvPr>
        </p:nvGraphicFramePr>
        <p:xfrm>
          <a:off x="4815840" y="2248585"/>
          <a:ext cx="4152595" cy="1024890"/>
        </p:xfrm>
        <a:graphic>
          <a:graphicData uri="http://schemas.openxmlformats.org/drawingml/2006/table">
            <a:tbl>
              <a:tblPr/>
              <a:tblGrid>
                <a:gridCol w="4152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Berechnung Kosten eines Arbeitsplatzes </a:t>
                      </a:r>
                      <a:r>
                        <a:rPr lang="de-DE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KGSt</a:t>
                      </a:r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/ </a:t>
                      </a:r>
                      <a:r>
                        <a:rPr lang="de-D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2018/2019, </a:t>
                      </a:r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empfohlene Werte verwendet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de-DE" sz="1100" b="1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b"/>
                      <a:r>
                        <a:rPr lang="de-D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Es erfolgte</a:t>
                      </a:r>
                      <a:r>
                        <a:rPr lang="de-D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eine </a:t>
                      </a:r>
                      <a:r>
                        <a:rPr lang="de-D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Reduzierung der Sachkostenpauschale durch </a:t>
                      </a:r>
                      <a:r>
                        <a:rPr lang="de-D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Übernahme von Raummiete und Nebenkosten in Höhe von 2.200,00 </a:t>
                      </a:r>
                      <a:r>
                        <a:rPr lang="de-DE" sz="1100" b="1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EUR pro Arbeitsplatz durch </a:t>
                      </a:r>
                      <a:r>
                        <a:rPr lang="de-D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 Stadt Bretten.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el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071284"/>
              </p:ext>
            </p:extLst>
          </p:nvPr>
        </p:nvGraphicFramePr>
        <p:xfrm>
          <a:off x="4810760" y="3516999"/>
          <a:ext cx="3649133" cy="635053"/>
        </p:xfrm>
        <a:graphic>
          <a:graphicData uri="http://schemas.openxmlformats.org/drawingml/2006/table">
            <a:tbl>
              <a:tblPr/>
              <a:tblGrid>
                <a:gridCol w="2714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5053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Gesamtkosten 3 </a:t>
                      </a:r>
                      <a:r>
                        <a:rPr lang="de-DE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Arbeitsplätze</a:t>
                      </a:r>
                    </a:p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in </a:t>
                      </a:r>
                      <a:r>
                        <a:rPr lang="de-DE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den aufgeführten</a:t>
                      </a:r>
                      <a:br>
                        <a:rPr lang="de-DE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Besoldungsgruppen/Entgeltgruppen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1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296.580,00 </a:t>
                      </a:r>
                      <a:r>
                        <a:rPr lang="de-DE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€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" name="Tabel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068268"/>
              </p:ext>
            </p:extLst>
          </p:nvPr>
        </p:nvGraphicFramePr>
        <p:xfrm>
          <a:off x="4831080" y="4444417"/>
          <a:ext cx="3432386" cy="512445"/>
        </p:xfrm>
        <a:graphic>
          <a:graphicData uri="http://schemas.openxmlformats.org/drawingml/2006/table">
            <a:tbl>
              <a:tblPr/>
              <a:tblGrid>
                <a:gridCol w="2924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Umrechnung / je Einwohner </a:t>
                      </a:r>
                      <a:endParaRPr lang="de-D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gesamt 87.116 </a:t>
                      </a:r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EW / Stand 2018)</a:t>
                      </a:r>
                    </a:p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(zur Kenntnis)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3,40 €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3994701"/>
              </p:ext>
            </p:extLst>
          </p:nvPr>
        </p:nvGraphicFramePr>
        <p:xfrm>
          <a:off x="707355" y="1375256"/>
          <a:ext cx="3928443" cy="46299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Arbeitsblatt" r:id="rId3" imgW="5600666" imgH="6600757" progId="Excel.Sheet.12">
                  <p:embed/>
                </p:oleObj>
              </mc:Choice>
              <mc:Fallback>
                <p:oleObj name="Arbeitsblatt" r:id="rId3" imgW="5600666" imgH="660075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07355" y="1375256"/>
                        <a:ext cx="3928443" cy="46299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0540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Personalausstattung / derzeit </a:t>
            </a:r>
            <a:br>
              <a:rPr lang="de-DE" dirty="0" smtClean="0"/>
            </a:br>
            <a:r>
              <a:rPr lang="de-DE" dirty="0" smtClean="0"/>
              <a:t>Kostenverteilungsschlüssel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497433" y="1720427"/>
            <a:ext cx="8200339" cy="42056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Beim Gesprächstermin am 23.03.2019 haben sich die Teilnehmergemeinden auf die Kostenverteilung nach dem Beispiel von Rottenburg am Neckar geeinigt. 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Diese Variante sieht die Kostenverteilung nach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b="1" dirty="0" smtClean="0"/>
              <a:t>- nach Hoheitlichen Aufgaben (Kaufverträge etc.)</a:t>
            </a:r>
            <a:br>
              <a:rPr lang="de-DE" b="1" dirty="0" smtClean="0"/>
            </a:br>
            <a:r>
              <a:rPr lang="de-DE" b="1" dirty="0" smtClean="0"/>
              <a:t>- nach Gewerblichem </a:t>
            </a:r>
            <a:r>
              <a:rPr lang="de-DE" b="1" dirty="0"/>
              <a:t>Betrieb </a:t>
            </a:r>
            <a:r>
              <a:rPr lang="de-DE" b="1" dirty="0" smtClean="0"/>
              <a:t>(Erstellte Gutachten, </a:t>
            </a:r>
            <a:br>
              <a:rPr lang="de-DE" b="1" dirty="0" smtClean="0"/>
            </a:br>
            <a:r>
              <a:rPr lang="de-DE" b="1" dirty="0" smtClean="0"/>
              <a:t>  zukünftig umsatzsteuerpflichtig)</a:t>
            </a:r>
            <a:br>
              <a:rPr lang="de-DE" b="1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vor.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690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62516" y="209340"/>
            <a:ext cx="7886700" cy="1095373"/>
          </a:xfrm>
        </p:spPr>
        <p:txBody>
          <a:bodyPr/>
          <a:lstStyle/>
          <a:p>
            <a:r>
              <a:rPr lang="de-DE" dirty="0" smtClean="0"/>
              <a:t>Personal- und Sachkosten – derzeit Kostenverteilung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7260216" y="6492875"/>
            <a:ext cx="1275454" cy="365125"/>
          </a:xfrm>
        </p:spPr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7260216" y="6186710"/>
            <a:ext cx="1275454" cy="365125"/>
          </a:xfrm>
        </p:spPr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16</a:t>
            </a:fld>
            <a:endParaRPr lang="de-DE" dirty="0"/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008856"/>
              </p:ext>
            </p:extLst>
          </p:nvPr>
        </p:nvGraphicFramePr>
        <p:xfrm>
          <a:off x="746756" y="5377334"/>
          <a:ext cx="3154681" cy="497205"/>
        </p:xfrm>
        <a:graphic>
          <a:graphicData uri="http://schemas.openxmlformats.org/drawingml/2006/table">
            <a:tbl>
              <a:tblPr/>
              <a:tblGrid>
                <a:gridCol w="18000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Gesamtkosten </a:t>
                      </a:r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/>
                      </a:r>
                      <a:b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 Arbeitsplätze)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296.580,00 </a:t>
                      </a:r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€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526559"/>
              </p:ext>
            </p:extLst>
          </p:nvPr>
        </p:nvGraphicFramePr>
        <p:xfrm>
          <a:off x="568965" y="1445627"/>
          <a:ext cx="3955627" cy="3366135"/>
        </p:xfrm>
        <a:graphic>
          <a:graphicData uri="http://schemas.openxmlformats.org/drawingml/2006/table">
            <a:tbl>
              <a:tblPr/>
              <a:tblGrid>
                <a:gridCol w="28718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3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Hoheitlicher Anteil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 der 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Führung der Kaufpreissammlung (§ 192 </a:t>
                      </a:r>
                      <a:endParaRPr lang="de-D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Abs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 5 BauGB)</a:t>
                      </a:r>
                      <a:b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 der Ableitung von Bodenrichtwerten (§ 196 </a:t>
                      </a:r>
                      <a:endParaRPr lang="de-DE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BauGB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 und </a:t>
                      </a:r>
                      <a:b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 der sonstigen für die </a:t>
                      </a:r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Wertermittlung</a:t>
                      </a:r>
                    </a:p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erforderlichen Daten (§ 193 Abs. 5 BauGB</a:t>
                      </a:r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sowie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/>
                      </a:r>
                      <a:b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 die Erteilung von Auskünften jeglicher Art</a:t>
                      </a:r>
                      <a:b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 Erstellung eines Immobilienmarktberichtes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Kaufverträge 2018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1.588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Anteilige Kosten der Kaufverträge (hoheitlich)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243.580,00</a:t>
                      </a:r>
                      <a:r>
                        <a:rPr lang="de-D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de-D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€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sng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Gewerblicher Anteil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Gutachten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Anteilige Kosten der Gutachten (gewerblich)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53.000,00 €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1" name="Inhaltsplatzhalt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3128158"/>
              </p:ext>
            </p:extLst>
          </p:nvPr>
        </p:nvGraphicFramePr>
        <p:xfrm>
          <a:off x="5318150" y="1872691"/>
          <a:ext cx="3026547" cy="3658422"/>
        </p:xfrm>
        <a:graphic>
          <a:graphicData uri="http://schemas.openxmlformats.org/drawingml/2006/table">
            <a:tbl>
              <a:tblPr/>
              <a:tblGrid>
                <a:gridCol w="1155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8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997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Hoheitlicher</a:t>
                      </a:r>
                      <a:b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Anteil</a:t>
                      </a:r>
                    </a:p>
                  </a:txBody>
                  <a:tcPr marL="8932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Segoe UI Symbol"/>
                        </a:rPr>
                        <a:t>Ø</a:t>
                      </a:r>
                      <a:r>
                        <a:rPr lang="de-DE" sz="12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Kauffälle</a:t>
                      </a:r>
                    </a:p>
                  </a:txBody>
                  <a:tcPr marL="8932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Anteil </a:t>
                      </a:r>
                    </a:p>
                  </a:txBody>
                  <a:tcPr marL="8932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28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1.588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243.580,00 €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Bretten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428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65.700,00 €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Pfinztal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408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62.600,00 €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Kraichtal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41.700,00 €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Oberderdingen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30.700,00 €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Sulzfeld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19.300,00 €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Gondelsheim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8.100,00 €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Kürnbach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7.800,00 €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Zaisenhausen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7.700,00 €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32" marR="107185" marT="893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8281"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32" marR="8932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932" marR="107185" marT="893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20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Gewerblicher </a:t>
                      </a:r>
                      <a:b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Anteil</a:t>
                      </a:r>
                    </a:p>
                  </a:txBody>
                  <a:tcPr marL="8932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Segoe UI Symbol"/>
                        </a:rPr>
                        <a:t>Ø</a:t>
                      </a:r>
                      <a:r>
                        <a:rPr lang="de-DE" sz="12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Gutachten</a:t>
                      </a:r>
                    </a:p>
                  </a:txBody>
                  <a:tcPr marL="8932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Anteil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8281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53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1" i="0" u="none" strike="noStrike">
                          <a:solidFill>
                            <a:srgbClr val="3F3F3F"/>
                          </a:solidFill>
                          <a:effectLst/>
                          <a:latin typeface="Arial"/>
                        </a:rPr>
                        <a:t>53.000,00 €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Bretten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17.500,00 €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Pfinztal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14.500,00 €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Kraichtal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16.000,00 €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Oberderdingen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Sulzfeld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Gondelsheim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1.000,00 €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036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Kürnbach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8281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Zaisenhausen</a:t>
                      </a:r>
                    </a:p>
                  </a:txBody>
                  <a:tcPr marL="214371" marR="8932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8932" marR="321556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0,00 €</a:t>
                      </a:r>
                    </a:p>
                  </a:txBody>
                  <a:tcPr marL="8932" marR="107185" marT="89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71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Zusätzliche Sachkosten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/>
              <a:t>In den genannten Kostenaufstellungen sind bisher noch nicht enthalten:</a:t>
            </a:r>
          </a:p>
          <a:p>
            <a:pPr marL="0" indent="0">
              <a:buNone/>
            </a:pPr>
            <a:endParaRPr lang="de-DE" dirty="0"/>
          </a:p>
          <a:p>
            <a:pPr>
              <a:buFontTx/>
              <a:buChar char="-"/>
            </a:pPr>
            <a:r>
              <a:rPr lang="de-DE" dirty="0" smtClean="0"/>
              <a:t>Erweiterung der Automatisierten Kaufpreissammlung </a:t>
            </a:r>
            <a:r>
              <a:rPr lang="de-DE" dirty="0" err="1" smtClean="0"/>
              <a:t>WinAKPS</a:t>
            </a:r>
            <a:r>
              <a:rPr lang="de-DE" dirty="0" smtClean="0"/>
              <a:t> (Modul mehrere Arbeitsplätze und mehrere Kommunen, Einpflegen der Daten der Teilnehmer)</a:t>
            </a:r>
          </a:p>
          <a:p>
            <a:pPr marL="0" indent="0">
              <a:buNone/>
            </a:pPr>
            <a:endParaRPr lang="de-DE" dirty="0" smtClean="0"/>
          </a:p>
          <a:p>
            <a:pPr>
              <a:buFontTx/>
              <a:buChar char="-"/>
            </a:pPr>
            <a:r>
              <a:rPr lang="de-DE" dirty="0" smtClean="0"/>
              <a:t>Anschaffung Verknüpfung der Automatisierten Kaufpreissammlung </a:t>
            </a:r>
            <a:r>
              <a:rPr lang="de-DE" dirty="0" err="1" smtClean="0"/>
              <a:t>WinAKPS</a:t>
            </a:r>
            <a:r>
              <a:rPr lang="de-DE" dirty="0" smtClean="0"/>
              <a:t> mit dem </a:t>
            </a:r>
            <a:r>
              <a:rPr lang="de-DE" dirty="0" err="1" smtClean="0"/>
              <a:t>WebOffice</a:t>
            </a:r>
            <a:r>
              <a:rPr lang="de-DE" dirty="0" smtClean="0"/>
              <a:t>/GIS, um die Kauffälle im Kartenmaterial sichtbar zu machen </a:t>
            </a:r>
            <a:br>
              <a:rPr lang="de-DE" dirty="0" smtClean="0"/>
            </a:br>
            <a:r>
              <a:rPr lang="de-DE" dirty="0" smtClean="0"/>
              <a:t>(s. Gutachterausschussverordnung § 11)</a:t>
            </a:r>
            <a:br>
              <a:rPr lang="de-DE" dirty="0" smtClean="0"/>
            </a:b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1179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Kosten und Zahlungen 2019/2020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de-DE" b="1" u="sng" dirty="0" smtClean="0"/>
              <a:t>Kostenberechnung vorerst nur anhand der</a:t>
            </a:r>
            <a:br>
              <a:rPr lang="de-DE" b="1" u="sng" dirty="0" smtClean="0"/>
            </a:br>
            <a:r>
              <a:rPr lang="de-DE" b="1" u="sng" dirty="0" smtClean="0"/>
              <a:t>mitgeteilten Fallzahlen aus 2018</a:t>
            </a:r>
            <a:r>
              <a:rPr lang="de-DE" b="1" dirty="0" smtClean="0"/>
              <a:t>!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u="sng" dirty="0" smtClean="0"/>
              <a:t>30.06.2020</a:t>
            </a:r>
            <a:r>
              <a:rPr lang="de-DE" dirty="0" smtClean="0"/>
              <a:t>	1. Abschlagszahlung für die Nacherfassung der 			Kaufverträge aus 2019 (ohne Gutachten)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u="sng" dirty="0" smtClean="0"/>
              <a:t>31.12.2020</a:t>
            </a:r>
            <a:r>
              <a:rPr lang="de-DE" dirty="0" smtClean="0"/>
              <a:t>	2. Abschlagszahlung für die Bearbeitung </a:t>
            </a:r>
            <a:br>
              <a:rPr lang="de-DE" dirty="0" smtClean="0"/>
            </a:br>
            <a:r>
              <a:rPr lang="de-DE" dirty="0" smtClean="0"/>
              <a:t>		der Kaufverträge und für anfallende Gutachten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		Verrechnung Kauffälle geschätzt / tatsächlich 2019</a:t>
            </a:r>
            <a:br>
              <a:rPr lang="de-DE" dirty="0" smtClean="0"/>
            </a:br>
            <a:r>
              <a:rPr lang="de-DE" dirty="0" smtClean="0"/>
              <a:t>		(Nachforderung </a:t>
            </a:r>
            <a:r>
              <a:rPr lang="de-DE" dirty="0"/>
              <a:t>oder </a:t>
            </a:r>
            <a:r>
              <a:rPr lang="de-DE" dirty="0" smtClean="0"/>
              <a:t>Rückerstattung)</a:t>
            </a:r>
          </a:p>
          <a:p>
            <a:pPr marL="0" indent="0">
              <a:buNone/>
            </a:pPr>
            <a:endParaRPr lang="de-DE" u="sng" dirty="0"/>
          </a:p>
          <a:p>
            <a:pPr marL="0" indent="0">
              <a:buNone/>
            </a:pPr>
            <a:r>
              <a:rPr lang="de-DE" u="sng" dirty="0" smtClean="0"/>
              <a:t>30.06.2021</a:t>
            </a:r>
            <a:r>
              <a:rPr lang="de-DE" dirty="0" smtClean="0"/>
              <a:t>	Fallbezogene Abrechnung nach Aufwand 2020 </a:t>
            </a:r>
            <a:br>
              <a:rPr lang="de-DE" dirty="0" smtClean="0"/>
            </a:br>
            <a:r>
              <a:rPr lang="de-DE" dirty="0" smtClean="0"/>
              <a:t>	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49214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Kosten und Zahlungen 2019/2020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19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42197" y="1429174"/>
            <a:ext cx="7886700" cy="4524014"/>
          </a:xfrm>
        </p:spPr>
        <p:txBody>
          <a:bodyPr/>
          <a:lstStyle/>
          <a:p>
            <a:pPr marL="0" indent="0">
              <a:buNone/>
            </a:pPr>
            <a:r>
              <a:rPr lang="de-DE" dirty="0" smtClean="0"/>
              <a:t>Kalkulation anhand der bisher genannten Fallzahlen der Teilnehmergemeinden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2838295" y="4242067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500" b="1" dirty="0" smtClean="0"/>
              <a:t>Zahlung </a:t>
            </a:r>
          </a:p>
          <a:p>
            <a:pPr algn="ctr"/>
            <a:r>
              <a:rPr lang="de-DE" sz="1500" b="1" dirty="0" smtClean="0"/>
              <a:t>am 30.06.2020</a:t>
            </a:r>
            <a:endParaRPr lang="de-DE" sz="1500" b="1" dirty="0"/>
          </a:p>
        </p:txBody>
      </p:sp>
      <p:sp>
        <p:nvSpPr>
          <p:cNvPr id="8" name="Textfeld 7"/>
          <p:cNvSpPr txBox="1"/>
          <p:nvPr/>
        </p:nvSpPr>
        <p:spPr>
          <a:xfrm>
            <a:off x="6201937" y="4242067"/>
            <a:ext cx="136447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500" b="1" dirty="0" smtClean="0"/>
              <a:t>Zahlung </a:t>
            </a:r>
          </a:p>
          <a:p>
            <a:pPr algn="ctr"/>
            <a:r>
              <a:rPr lang="de-DE" sz="1500" b="1" dirty="0" smtClean="0"/>
              <a:t>am 31.12.2020</a:t>
            </a:r>
            <a:br>
              <a:rPr lang="de-DE" sz="1500" b="1" dirty="0" smtClean="0"/>
            </a:br>
            <a:endParaRPr lang="de-DE" sz="1500" b="1" dirty="0"/>
          </a:p>
        </p:txBody>
      </p:sp>
      <p:sp>
        <p:nvSpPr>
          <p:cNvPr id="10" name="Textfeld 9"/>
          <p:cNvSpPr txBox="1"/>
          <p:nvPr/>
        </p:nvSpPr>
        <p:spPr>
          <a:xfrm>
            <a:off x="5733218" y="5267243"/>
            <a:ext cx="2696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u="sng" dirty="0"/>
              <a:t>b</a:t>
            </a:r>
            <a:r>
              <a:rPr lang="de-DE" sz="1600" b="1" u="sng" dirty="0" smtClean="0"/>
              <a:t>is 30.06.2021:</a:t>
            </a:r>
            <a:r>
              <a:rPr lang="de-DE" sz="1600" b="1" dirty="0" smtClean="0"/>
              <a:t> </a:t>
            </a:r>
          </a:p>
          <a:p>
            <a:pPr algn="ctr"/>
            <a:r>
              <a:rPr lang="de-DE" sz="1600" b="1" dirty="0" smtClean="0"/>
              <a:t>genaue Abrechnung für 2020 </a:t>
            </a:r>
          </a:p>
        </p:txBody>
      </p:sp>
      <p:sp>
        <p:nvSpPr>
          <p:cNvPr id="13" name="Pfeil nach rechts 12"/>
          <p:cNvSpPr/>
          <p:nvPr/>
        </p:nvSpPr>
        <p:spPr>
          <a:xfrm rot="5400000">
            <a:off x="6656283" y="4938757"/>
            <a:ext cx="538113" cy="1762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2201817" y="5274015"/>
            <a:ext cx="26968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u="sng" dirty="0" smtClean="0"/>
              <a:t>bis 31.12.2020</a:t>
            </a:r>
            <a:br>
              <a:rPr lang="de-DE" sz="1600" b="1" u="sng" dirty="0" smtClean="0"/>
            </a:br>
            <a:r>
              <a:rPr lang="de-DE" sz="1600" b="1" dirty="0" smtClean="0"/>
              <a:t>genaue Abrechnung für 2019 </a:t>
            </a:r>
          </a:p>
        </p:txBody>
      </p:sp>
      <p:sp>
        <p:nvSpPr>
          <p:cNvPr id="15" name="Pfeil nach rechts 14"/>
          <p:cNvSpPr/>
          <p:nvPr/>
        </p:nvSpPr>
        <p:spPr>
          <a:xfrm rot="5400000">
            <a:off x="3193800" y="4942151"/>
            <a:ext cx="538113" cy="17628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7553096"/>
              </p:ext>
            </p:extLst>
          </p:nvPr>
        </p:nvGraphicFramePr>
        <p:xfrm>
          <a:off x="1945840" y="2340863"/>
          <a:ext cx="5391303" cy="1901201"/>
        </p:xfrm>
        <a:graphic>
          <a:graphicData uri="http://schemas.openxmlformats.org/drawingml/2006/table">
            <a:tbl>
              <a:tblPr/>
              <a:tblGrid>
                <a:gridCol w="11047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6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6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4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97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3101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Kauffälle 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Kauffälle 2020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Gutachten 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VZ- Mitte 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VZ- Ende 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3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Bretten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65.700,00 €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65.700,00 €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17.500,00 €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83.200,00 €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3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Pfinztal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62.600,00 €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62.600,00 €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14.500,00 €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77.100,00 €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3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Kraichtal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41.700,00 €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41.700,00 €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16.000,00 €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57.700,00 €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3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Oberderdingen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30.700,00 €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30.700,00 €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4.000,00 €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34.700,00 €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3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Sulzfeld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19.300,00 €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19.300,00 €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19.300,00 €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3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Gondelsheim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8.100,00 €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8.100,00 €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9.100,00 €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30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Kürnbach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7.800,00 €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7.800,00 €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7.800,00 €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4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Zaisenhausen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7.700,00 €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7.700,00 €</a:t>
                      </a:r>
                    </a:p>
                  </a:txBody>
                  <a:tcPr marL="9525" marR="114300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7.700,00 €</a:t>
                      </a:r>
                    </a:p>
                  </a:txBody>
                  <a:tcPr marL="9525" marR="1143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59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Gespräche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08330" y="1549101"/>
            <a:ext cx="7886700" cy="4376993"/>
          </a:xfrm>
        </p:spPr>
        <p:txBody>
          <a:bodyPr>
            <a:normAutofit fontScale="92500"/>
          </a:bodyPr>
          <a:lstStyle/>
          <a:p>
            <a:r>
              <a:rPr lang="de-DE" dirty="0" smtClean="0"/>
              <a:t>Am 28.02.2018, 20.06.2018, </a:t>
            </a:r>
            <a:r>
              <a:rPr lang="de-DE" dirty="0"/>
              <a:t>13.12.2018, 23.03.2019 und am </a:t>
            </a:r>
            <a:r>
              <a:rPr lang="de-DE" dirty="0" smtClean="0"/>
              <a:t>16.10.2019 fanden die bisherigen Gespräche über die Zusammenschlüsse im Bereich des Gutachterausschusswesen statt.</a:t>
            </a:r>
          </a:p>
          <a:p>
            <a:endParaRPr lang="de-DE" dirty="0" smtClean="0"/>
          </a:p>
          <a:p>
            <a:r>
              <a:rPr lang="de-DE" dirty="0" smtClean="0"/>
              <a:t>Die </a:t>
            </a:r>
            <a:r>
              <a:rPr lang="de-DE" dirty="0"/>
              <a:t>Bildung eines </a:t>
            </a:r>
            <a:r>
              <a:rPr lang="de-DE" dirty="0" smtClean="0"/>
              <a:t>gemeinsamen Gutachter-ausschusses </a:t>
            </a:r>
            <a:r>
              <a:rPr lang="de-DE" dirty="0"/>
              <a:t>der </a:t>
            </a:r>
            <a:r>
              <a:rPr lang="de-DE" dirty="0" smtClean="0"/>
              <a:t>nordöstlichen Gemeinden </a:t>
            </a:r>
            <a:br>
              <a:rPr lang="de-DE" dirty="0" smtClean="0"/>
            </a:br>
            <a:r>
              <a:rPr lang="de-DE" b="1" dirty="0" smtClean="0"/>
              <a:t>Bretten, Pfinztal, Kraichtal, Oberderdingen, Sulzfeld, Gondelsheim, Kürnbach und Zaisenhausen</a:t>
            </a:r>
            <a:r>
              <a:rPr lang="de-DE" dirty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soll in Kürze erfolgen. </a:t>
            </a:r>
            <a:br>
              <a:rPr lang="de-DE" dirty="0" smtClean="0"/>
            </a:br>
            <a:r>
              <a:rPr lang="de-DE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9140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Mitglieder im Gutachterausschuss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20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28650" y="1476587"/>
            <a:ext cx="8007350" cy="44495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1700" dirty="0" smtClean="0"/>
              <a:t>Im März 2019 haben die Vertreter der Teilnehmergemeinden beschlossen, dass mit Beginn der Zusammenlegung der Gutachterausschüsse </a:t>
            </a:r>
          </a:p>
          <a:p>
            <a:pPr>
              <a:buFontTx/>
              <a:buChar char="-"/>
            </a:pPr>
            <a:r>
              <a:rPr lang="de-DE" sz="1700" dirty="0" smtClean="0"/>
              <a:t>die Auflösung </a:t>
            </a:r>
            <a:r>
              <a:rPr lang="de-DE" sz="1700" dirty="0"/>
              <a:t>der bisherigen Gutachterausschüsse </a:t>
            </a:r>
            <a:r>
              <a:rPr lang="de-DE" sz="1700" dirty="0" smtClean="0"/>
              <a:t>(zum 29.02.2020) und </a:t>
            </a:r>
          </a:p>
          <a:p>
            <a:pPr>
              <a:buFontTx/>
              <a:buChar char="-"/>
            </a:pPr>
            <a:r>
              <a:rPr lang="de-DE" sz="1700" dirty="0"/>
              <a:t>d</a:t>
            </a:r>
            <a:r>
              <a:rPr lang="de-DE" sz="1700" dirty="0" smtClean="0"/>
              <a:t>ie Neubestellung </a:t>
            </a:r>
            <a:r>
              <a:rPr lang="de-DE" sz="1700" dirty="0"/>
              <a:t>der Mitglieder des Gemeinsamen Gutachterausschusses </a:t>
            </a:r>
            <a:r>
              <a:rPr lang="de-DE" sz="1700" dirty="0" smtClean="0"/>
              <a:t/>
            </a:r>
            <a:br>
              <a:rPr lang="de-DE" sz="1700" dirty="0" smtClean="0"/>
            </a:br>
            <a:r>
              <a:rPr lang="de-DE" sz="1700" dirty="0" smtClean="0"/>
              <a:t>(zum 01.03.2020 durch den GR der Stadt Bretten)</a:t>
            </a:r>
            <a:endParaRPr lang="de-DE" sz="1700" dirty="0"/>
          </a:p>
          <a:p>
            <a:pPr marL="0" indent="0">
              <a:buNone/>
            </a:pPr>
            <a:r>
              <a:rPr lang="de-DE" sz="1700" dirty="0" smtClean="0"/>
              <a:t>erfolgen soll .</a:t>
            </a:r>
          </a:p>
          <a:p>
            <a:pPr marL="0" indent="0">
              <a:buNone/>
            </a:pPr>
            <a:endParaRPr lang="de-DE" sz="1700" dirty="0" smtClean="0"/>
          </a:p>
          <a:p>
            <a:pPr marL="0" indent="0">
              <a:buNone/>
            </a:pPr>
            <a:r>
              <a:rPr lang="de-DE" sz="1700" dirty="0" smtClean="0"/>
              <a:t>Des weiteren wurde durch die Teilnehmergemeinden festgelegt, dass </a:t>
            </a:r>
          </a:p>
          <a:p>
            <a:pPr>
              <a:buFontTx/>
              <a:buChar char="-"/>
            </a:pPr>
            <a:r>
              <a:rPr lang="de-DE" sz="1700" b="1" dirty="0" smtClean="0"/>
              <a:t>für </a:t>
            </a:r>
            <a:r>
              <a:rPr lang="de-DE" sz="1700" b="1" dirty="0"/>
              <a:t>die ersten 5.000 Einwohner </a:t>
            </a:r>
            <a:r>
              <a:rPr lang="de-DE" sz="1700" b="1" dirty="0" smtClean="0"/>
              <a:t>    		3 Mitglieder </a:t>
            </a:r>
            <a:r>
              <a:rPr lang="de-DE" sz="1700" b="1" dirty="0"/>
              <a:t>im Ausschuss, </a:t>
            </a:r>
            <a:endParaRPr lang="de-DE" sz="1700" b="1" dirty="0" smtClean="0"/>
          </a:p>
          <a:p>
            <a:pPr>
              <a:buFontTx/>
              <a:buChar char="-"/>
            </a:pPr>
            <a:r>
              <a:rPr lang="de-DE" sz="1700" b="1" dirty="0" smtClean="0"/>
              <a:t>für weitere Einwohner (in 5.000er-Schritten)        je 1 </a:t>
            </a:r>
            <a:r>
              <a:rPr lang="de-DE" sz="1700" b="1" dirty="0"/>
              <a:t>weiteres </a:t>
            </a:r>
            <a:r>
              <a:rPr lang="de-DE" sz="1700" b="1" dirty="0" smtClean="0"/>
              <a:t>Mitglied im Ausschuss </a:t>
            </a:r>
          </a:p>
          <a:p>
            <a:pPr marL="0" indent="0">
              <a:buNone/>
            </a:pPr>
            <a:r>
              <a:rPr lang="de-DE" sz="1700" dirty="0" smtClean="0"/>
              <a:t>vertreten sein können. Die Ausschöpfung der Personenanzahl ist nicht verpflichtend.  </a:t>
            </a:r>
          </a:p>
          <a:p>
            <a:pPr marL="0" indent="0">
              <a:buNone/>
            </a:pPr>
            <a:r>
              <a:rPr lang="de-DE" sz="1700" dirty="0" smtClean="0"/>
              <a:t>Von jeder Gemeinde kann </a:t>
            </a:r>
            <a:r>
              <a:rPr lang="de-DE" sz="1700" b="1" dirty="0" smtClean="0"/>
              <a:t>ein Mitglied </a:t>
            </a:r>
            <a:r>
              <a:rPr lang="de-DE" sz="1700" dirty="0" smtClean="0"/>
              <a:t>im Gutachterausschuss für die Bewertung von </a:t>
            </a:r>
            <a:r>
              <a:rPr lang="de-DE" sz="1700" b="1" dirty="0" smtClean="0"/>
              <a:t>Landwirtschafts-, </a:t>
            </a:r>
            <a:r>
              <a:rPr lang="de-DE" sz="1700" b="1" dirty="0"/>
              <a:t>F</a:t>
            </a:r>
            <a:r>
              <a:rPr lang="de-DE" sz="1700" b="1" dirty="0" smtClean="0"/>
              <a:t>orst- oder Weinbauflächen </a:t>
            </a:r>
            <a:r>
              <a:rPr lang="de-DE" sz="1700" dirty="0" smtClean="0"/>
              <a:t>gestellt werden. Die Mitgliederzahl erhöht sich dadurch nicht.	</a:t>
            </a:r>
          </a:p>
        </p:txBody>
      </p:sp>
    </p:spTree>
    <p:extLst>
      <p:ext uri="{BB962C8B-B14F-4D97-AF65-F5344CB8AC3E}">
        <p14:creationId xmlns:p14="http://schemas.microsoft.com/office/powerpoint/2010/main" val="256660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Mitglieder im Gutachterausschuss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21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28649" y="1549101"/>
            <a:ext cx="8237643" cy="454689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de-DE" sz="3200" dirty="0" smtClean="0"/>
              <a:t>Zusammensetzung des Ausschusses nach Gemeinden:</a:t>
            </a:r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endParaRPr lang="de-DE" sz="3200" dirty="0"/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endParaRPr lang="de-DE" sz="3200" dirty="0" smtClean="0"/>
          </a:p>
          <a:p>
            <a:pPr marL="0" indent="0">
              <a:buNone/>
            </a:pPr>
            <a:r>
              <a:rPr lang="de-DE" sz="3200" dirty="0" smtClean="0"/>
              <a:t>Bei Gutachterausschusssitzungen zur Ermittlung des Verkehrswertes der beantragten Gutachten werden Mitglieder der betroffenen Gemeinden eingeladen.</a:t>
            </a:r>
          </a:p>
          <a:p>
            <a:pPr marL="0" indent="0">
              <a:buNone/>
            </a:pPr>
            <a:r>
              <a:rPr lang="de-DE" sz="3200" dirty="0" smtClean="0"/>
              <a:t>Bodenrichtwertsitzungen sollen im 2-jährigen Rhythmus stattfinden. </a:t>
            </a:r>
            <a:br>
              <a:rPr lang="de-DE" sz="3200" dirty="0" smtClean="0"/>
            </a:br>
            <a:r>
              <a:rPr lang="de-DE" sz="3200" dirty="0" smtClean="0"/>
              <a:t>Hier werden auch Vertreter des Finanzamtes teilnehmen. </a:t>
            </a:r>
            <a:endParaRPr lang="de-DE" sz="3200" dirty="0"/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endParaRPr lang="de-DE" sz="2600" dirty="0"/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endParaRPr lang="de-DE" sz="2600" dirty="0"/>
          </a:p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endParaRPr lang="de-DE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59358"/>
              </p:ext>
            </p:extLst>
          </p:nvPr>
        </p:nvGraphicFramePr>
        <p:xfrm>
          <a:off x="2648345" y="1950718"/>
          <a:ext cx="3278067" cy="2885438"/>
        </p:xfrm>
        <a:graphic>
          <a:graphicData uri="http://schemas.openxmlformats.org/drawingml/2006/table">
            <a:tbl>
              <a:tblPr/>
              <a:tblGrid>
                <a:gridCol w="1443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1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7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2284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Stadt / </a:t>
                      </a:r>
                      <a:b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Gemeinde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Einwohner</a:t>
                      </a:r>
                      <a:b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Gutachter </a:t>
                      </a:r>
                      <a:b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im </a:t>
                      </a:r>
                      <a:b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de-D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Ausschuss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Bretten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29983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Pfinztal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Kraichtal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Oberderdingen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Sulzfeld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Gondelsheim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Kürnbach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174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Zaisenhausen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762">
                <a:tc>
                  <a:txBody>
                    <a:bodyPr/>
                    <a:lstStyle/>
                    <a:p>
                      <a:pPr algn="l" fontAlgn="b"/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</a:t>
                      </a:r>
                      <a:endParaRPr lang="de-DE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53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Beschluss Gemeinderat	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22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dirty="0" smtClean="0"/>
              <a:t>Als nächster Schritt soll die Ausgestaltung der Öffentlich-Rechtlichen Vereinbarung abgeschlossen werden. Hierfür müssen die Teilnehmergemeinden relevante Daten (§5 = Daten der jeweiligen Satzungen, § 8 = Wirksamkeit) an uns mitgeteilt haben.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Es ist vorgesehen, die Öffentlich-Rechtliche Vereinbarung am </a:t>
            </a:r>
            <a:r>
              <a:rPr lang="de-DE" u="sng" dirty="0" smtClean="0"/>
              <a:t>18.12.2019</a:t>
            </a:r>
            <a:r>
              <a:rPr lang="de-DE" dirty="0" smtClean="0"/>
              <a:t> in Walzbachtal zu unterzeichnen. Zu diesem Zeitpunkt müssen die Gemeinderats-beschlüsse der Teilnehmergemeinden vorliegen.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/>
              <a:t>Nach Genehmigung </a:t>
            </a:r>
            <a:r>
              <a:rPr lang="de-DE" dirty="0" smtClean="0"/>
              <a:t>der Öffentlich-Rechtlichen Vereinbarung durch </a:t>
            </a:r>
            <a:r>
              <a:rPr lang="de-DE" dirty="0"/>
              <a:t>das Regierungspräsidium Karlsruhe sollen alle Teilnehmergemeinden </a:t>
            </a:r>
            <a:r>
              <a:rPr lang="de-DE" dirty="0" smtClean="0"/>
              <a:t>die </a:t>
            </a:r>
            <a:r>
              <a:rPr lang="de-DE" dirty="0"/>
              <a:t>öffentlichen </a:t>
            </a:r>
            <a:r>
              <a:rPr lang="de-DE" dirty="0" smtClean="0"/>
              <a:t>Bekanntmachung der Vereinbarung </a:t>
            </a:r>
            <a:r>
              <a:rPr lang="de-DE" dirty="0"/>
              <a:t>unmittelbar </a:t>
            </a:r>
            <a:r>
              <a:rPr lang="de-DE" dirty="0" smtClean="0"/>
              <a:t>veranlassen, damit die Vereinbarung zum </a:t>
            </a:r>
            <a:r>
              <a:rPr lang="de-DE" u="sng" dirty="0" smtClean="0"/>
              <a:t>01.03.2020</a:t>
            </a:r>
            <a:r>
              <a:rPr lang="de-DE" dirty="0" smtClean="0"/>
              <a:t> rechtswirksam werden kann. (§ 25 GKZ)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Von unserer Seite werden die notwendigen Erstreckungssatzungen in den Gemeinderat eingebracht: geplant </a:t>
            </a:r>
            <a:r>
              <a:rPr lang="de-DE" u="sng" dirty="0" smtClean="0"/>
              <a:t>11.02.2020.</a:t>
            </a:r>
          </a:p>
        </p:txBody>
      </p:sp>
    </p:spTree>
    <p:extLst>
      <p:ext uri="{BB962C8B-B14F-4D97-AF65-F5344CB8AC3E}">
        <p14:creationId xmlns:p14="http://schemas.microsoft.com/office/powerpoint/2010/main" val="315373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196" y="2627419"/>
            <a:ext cx="7886700" cy="1095373"/>
          </a:xfrm>
        </p:spPr>
        <p:txBody>
          <a:bodyPr>
            <a:noAutofit/>
          </a:bodyPr>
          <a:lstStyle/>
          <a:p>
            <a:pPr algn="ctr"/>
            <a:r>
              <a:rPr lang="de-DE" dirty="0" smtClean="0"/>
              <a:t>Herzlichen Dank </a:t>
            </a:r>
            <a:br>
              <a:rPr lang="de-DE" dirty="0" smtClean="0"/>
            </a:br>
            <a:r>
              <a:rPr lang="de-DE" dirty="0" smtClean="0"/>
              <a:t>für Ihre Aufmerksamkeit!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877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2019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dirty="0" smtClean="0"/>
              <a:t>Die </a:t>
            </a:r>
            <a:r>
              <a:rPr lang="de-DE" dirty="0"/>
              <a:t>Stadt </a:t>
            </a:r>
            <a:r>
              <a:rPr lang="de-DE" dirty="0" err="1"/>
              <a:t>Östringen</a:t>
            </a:r>
            <a:r>
              <a:rPr lang="de-DE" dirty="0"/>
              <a:t> und </a:t>
            </a:r>
            <a:r>
              <a:rPr lang="de-DE" dirty="0" smtClean="0"/>
              <a:t>die </a:t>
            </a:r>
            <a:r>
              <a:rPr lang="de-DE" dirty="0"/>
              <a:t>Gemeinde Weingarten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wurden zum letzten Gesprächstermin </a:t>
            </a:r>
            <a:r>
              <a:rPr lang="de-DE" dirty="0"/>
              <a:t>eingeladen um eine eventuelle Mitwirkung am Zusammenschluss abzufragen.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Von der Gemeinde Weingarten erhielten wir eine Absage, die Gemeinde </a:t>
            </a:r>
            <a:r>
              <a:rPr lang="de-DE" dirty="0" err="1" smtClean="0"/>
              <a:t>Östringen</a:t>
            </a:r>
            <a:r>
              <a:rPr lang="de-DE" dirty="0" smtClean="0"/>
              <a:t> hat sich nicht mehr zurückgemeldet. </a:t>
            </a:r>
            <a:endParaRPr lang="de-DE" dirty="0"/>
          </a:p>
          <a:p>
            <a:pPr>
              <a:lnSpc>
                <a:spcPct val="150000"/>
              </a:lnSpc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068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/>
              <a:t>Öffentlich-Rechtliche Vereinbarung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dirty="0"/>
              <a:t>Die abzuschließende Öffentlich-Rechtliche </a:t>
            </a:r>
            <a:r>
              <a:rPr lang="de-DE" dirty="0" smtClean="0"/>
              <a:t>Vereinbarung </a:t>
            </a:r>
            <a:r>
              <a:rPr lang="de-DE" dirty="0"/>
              <a:t>zwischen den </a:t>
            </a:r>
            <a:r>
              <a:rPr lang="de-DE" dirty="0" smtClean="0"/>
              <a:t>Teilnehmergemeinden und die Erstreckungssatzung wurde mittlerweile </a:t>
            </a:r>
            <a:r>
              <a:rPr lang="de-DE" dirty="0"/>
              <a:t>aufgestellt und juristisch </a:t>
            </a:r>
            <a:r>
              <a:rPr lang="de-DE" dirty="0" smtClean="0"/>
              <a:t>geprüft.</a:t>
            </a:r>
            <a:br>
              <a:rPr lang="de-DE" dirty="0" smtClean="0"/>
            </a:br>
            <a:endParaRPr lang="de-DE" dirty="0" smtClean="0"/>
          </a:p>
          <a:p>
            <a:r>
              <a:rPr lang="de-DE" dirty="0" smtClean="0"/>
              <a:t>Dem </a:t>
            </a:r>
            <a:r>
              <a:rPr lang="de-DE" dirty="0"/>
              <a:t>Regierungspräsidium </a:t>
            </a:r>
            <a:r>
              <a:rPr lang="de-DE" dirty="0" smtClean="0"/>
              <a:t>Karlsruhe </a:t>
            </a:r>
            <a:r>
              <a:rPr lang="de-DE" dirty="0"/>
              <a:t>wurde diese Vereinbarung außerdem zur Kenntnis zugeschickt. </a:t>
            </a:r>
            <a:br>
              <a:rPr lang="de-DE" dirty="0"/>
            </a:br>
            <a:r>
              <a:rPr lang="de-DE" dirty="0" smtClean="0"/>
              <a:t>Nach Auskunft des RP ist die Öffentlich-Rechtliche Vereinbarung in der jetzigen Fassung genehmigungsfähig.</a:t>
            </a:r>
            <a:r>
              <a:rPr lang="de-DE" dirty="0" smtClean="0">
                <a:solidFill>
                  <a:srgbClr val="FF0000"/>
                </a:solidFill>
              </a:rPr>
              <a:t/>
            </a:r>
            <a:br>
              <a:rPr lang="de-DE" dirty="0" smtClean="0">
                <a:solidFill>
                  <a:srgbClr val="FF0000"/>
                </a:solidFill>
              </a:rPr>
            </a:br>
            <a:endParaRPr lang="de-DE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Die </a:t>
            </a:r>
            <a:r>
              <a:rPr lang="de-DE" dirty="0"/>
              <a:t>Teilnehmergemeinden haben die Öffentlich-Rechtliche Vereinbarung zur Durchsicht / Kenntnis erhalten. Der Nachricht waren die Erläuterungen zu der Vereinbarung sowie die abzuschließende Erstreckungssatzung beigefügt.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161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Gutachterausschussgebührensatzung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 smtClean="0"/>
              <a:t>Die Stadt Bretten wird eine neue Gutachterausschuss-</a:t>
            </a:r>
            <a:r>
              <a:rPr lang="de-DE" dirty="0" err="1" smtClean="0"/>
              <a:t>gebührensatzung</a:t>
            </a:r>
            <a:r>
              <a:rPr lang="de-DE" dirty="0" smtClean="0"/>
              <a:t> erstellen. Außerdem werden die betroffenen Positionen in der Verwaltungsgebühren-satzung angepasst (Gemeinderat 11.02.2020).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Diese </a:t>
            </a:r>
            <a:r>
              <a:rPr lang="de-DE" b="1" dirty="0" smtClean="0"/>
              <a:t>Gebührensatzung</a:t>
            </a:r>
            <a:r>
              <a:rPr lang="de-DE" dirty="0" smtClean="0"/>
              <a:t>  und die Teile der Verwaltungs-</a:t>
            </a:r>
            <a:r>
              <a:rPr lang="de-DE" dirty="0" err="1" smtClean="0"/>
              <a:t>gebührensatzung</a:t>
            </a:r>
            <a:r>
              <a:rPr lang="de-DE" dirty="0" smtClean="0"/>
              <a:t> werden (durch die Erstreckungs-satzung) </a:t>
            </a:r>
            <a:r>
              <a:rPr lang="de-DE" b="1" dirty="0" smtClean="0"/>
              <a:t>für alle Teilnehmergemeinden </a:t>
            </a:r>
            <a:r>
              <a:rPr lang="de-DE" dirty="0" smtClean="0"/>
              <a:t>Gültigkeit haben (ab 01.03.2020).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Die Teilnehmergemeinden müssen Ihre eigenen Gutachterausschussgebührensatzungen etc. zum 29.02.2020 aufheben</a:t>
            </a:r>
            <a:r>
              <a:rPr lang="de-DE" dirty="0"/>
              <a:t>.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082881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Personalausstattung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45439" y="1713653"/>
            <a:ext cx="8459893" cy="42124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smtClean="0"/>
              <a:t>Die Geschäftsstelle des Gemeinsamen Gutachterausschusses sollte zu Beginn mit 3 Vollzeitstellen ausgestattet werden.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Inzwischen wurde die Leitung der Geschäftsstelle besetzt, somit ist </a:t>
            </a:r>
            <a:r>
              <a:rPr lang="de-DE" b="1" dirty="0" smtClean="0"/>
              <a:t>derzeit eine Besetzung mit 2,4 Arbeitsplatzstellen </a:t>
            </a:r>
            <a:r>
              <a:rPr lang="de-DE" dirty="0" smtClean="0"/>
              <a:t>gewährleistet:</a:t>
            </a:r>
          </a:p>
          <a:p>
            <a:pPr marL="0" indent="0">
              <a:buNone/>
            </a:pPr>
            <a:r>
              <a:rPr lang="de-DE" dirty="0" smtClean="0"/>
              <a:t/>
            </a:r>
            <a:br>
              <a:rPr lang="de-DE" dirty="0" smtClean="0"/>
            </a:br>
            <a:r>
              <a:rPr lang="de-DE" sz="2600" dirty="0" smtClean="0"/>
              <a:t>1 x Leitung Geschäftsstelle (Vollzeit) / Technik </a:t>
            </a:r>
          </a:p>
          <a:p>
            <a:pPr marL="0" indent="0">
              <a:buNone/>
            </a:pPr>
            <a:r>
              <a:rPr lang="de-DE" sz="2600" dirty="0" smtClean="0"/>
              <a:t>1 x Sachbearbeitung (Vollzeit) / Verwaltung</a:t>
            </a:r>
          </a:p>
          <a:p>
            <a:pPr marL="0" indent="0">
              <a:buNone/>
            </a:pPr>
            <a:r>
              <a:rPr lang="de-DE" sz="2600" dirty="0" smtClean="0"/>
              <a:t>1 x Sachbearbeitung (ca. 0,4 Stellenanteile) / Verwaltung</a:t>
            </a:r>
            <a:br>
              <a:rPr lang="de-DE" sz="2600" dirty="0" smtClean="0"/>
            </a:br>
            <a:endParaRPr lang="de-DE" sz="2600" dirty="0" smtClean="0"/>
          </a:p>
        </p:txBody>
      </p:sp>
    </p:spTree>
    <p:extLst>
      <p:ext uri="{BB962C8B-B14F-4D97-AF65-F5344CB8AC3E}">
        <p14:creationId xmlns:p14="http://schemas.microsoft.com/office/powerpoint/2010/main" val="3710789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Personal- und Sachkosten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45439" y="1713653"/>
            <a:ext cx="8446347" cy="42124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 smtClean="0"/>
              <a:t>Berechnet wurden die (derzeitigen und zukünftigen) Personal- und Sachkosten mit der </a:t>
            </a:r>
            <a:r>
              <a:rPr lang="de-DE" dirty="0" err="1" smtClean="0"/>
              <a:t>KGSt</a:t>
            </a:r>
            <a:r>
              <a:rPr lang="de-DE" dirty="0"/>
              <a:t> </a:t>
            </a:r>
            <a:r>
              <a:rPr lang="de-DE" dirty="0" smtClean="0"/>
              <a:t>Leitlinie „Kosten eines Arbeitsplatzes“ für 3 Vollzeitstellen und nicht mit den tatsächlichen 2,4 Arbeitsplätzen.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Somit ist eine kurzfristige „Aufstockung“ des Personalbedarfs auf 3 Vollzeitstellen bereits „abgedeckt“.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05405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Personal- und Sachkosten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345440" y="1713653"/>
            <a:ext cx="8169910" cy="421244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e-DE" dirty="0"/>
              <a:t>Im Hinblick auf die anfallenden Aufgaben werden nach den derzeitigen Planungen </a:t>
            </a:r>
            <a:r>
              <a:rPr lang="de-DE" dirty="0" smtClean="0"/>
              <a:t>zukünftig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 algn="ctr">
              <a:buNone/>
            </a:pPr>
            <a:r>
              <a:rPr lang="de-DE" b="1" dirty="0" smtClean="0"/>
              <a:t>1,0  </a:t>
            </a:r>
            <a:r>
              <a:rPr lang="de-DE" b="1" dirty="0"/>
              <a:t>- 1,5 </a:t>
            </a:r>
            <a:r>
              <a:rPr lang="de-DE" b="1" dirty="0" smtClean="0"/>
              <a:t>Arbeitsplätze zusätzlich benötigt,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um </a:t>
            </a:r>
            <a:r>
              <a:rPr lang="de-DE" dirty="0"/>
              <a:t>die Erfüllung der Aufgaben der Gemeinsamen Geschäftsstelle </a:t>
            </a:r>
            <a:r>
              <a:rPr lang="de-DE" dirty="0" smtClean="0"/>
              <a:t>auf Dauer erfolgreich </a:t>
            </a:r>
            <a:r>
              <a:rPr lang="de-DE" dirty="0"/>
              <a:t>zu gewährleisten. 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u="sng" dirty="0" smtClean="0"/>
              <a:t>Vorschlag:</a:t>
            </a:r>
          </a:p>
          <a:p>
            <a:pPr lvl="4"/>
            <a:r>
              <a:rPr lang="de-DE" sz="2800" dirty="0" smtClean="0"/>
              <a:t>Stellenausschreibung oder </a:t>
            </a:r>
          </a:p>
          <a:p>
            <a:pPr lvl="4"/>
            <a:r>
              <a:rPr lang="de-DE" sz="2800" dirty="0" smtClean="0"/>
              <a:t>Übernahme eines Azubis in 2020</a:t>
            </a:r>
          </a:p>
        </p:txBody>
      </p:sp>
    </p:spTree>
    <p:extLst>
      <p:ext uri="{BB962C8B-B14F-4D97-AF65-F5344CB8AC3E}">
        <p14:creationId xmlns:p14="http://schemas.microsoft.com/office/powerpoint/2010/main" val="137040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Personal- und Sachkosten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F724B-3B2B-46FB-AA84-BB665284E158}" type="datetime1">
              <a:rPr lang="de-DE" smtClean="0"/>
              <a:t>02.12.2019</a:t>
            </a:fld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smtClean="0"/>
              <a:t>Folie </a:t>
            </a:r>
            <a:fld id="{7C0A64CF-794C-4BC2-AB46-A2C72C14B59C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lnSpc>
                <a:spcPct val="200000"/>
              </a:lnSpc>
              <a:buNone/>
            </a:pPr>
            <a:r>
              <a:rPr lang="de-DE" dirty="0" smtClean="0"/>
              <a:t>Die </a:t>
            </a:r>
            <a:r>
              <a:rPr lang="de-DE" dirty="0"/>
              <a:t>Bezugsdaten </a:t>
            </a:r>
            <a:r>
              <a:rPr lang="de-DE" dirty="0" smtClean="0"/>
              <a:t>des </a:t>
            </a:r>
            <a:r>
              <a:rPr lang="de-DE" dirty="0" err="1" smtClean="0"/>
              <a:t>KGSt</a:t>
            </a:r>
            <a:r>
              <a:rPr lang="de-DE" dirty="0" smtClean="0"/>
              <a:t>-Berichts </a:t>
            </a:r>
            <a:r>
              <a:rPr lang="de-DE" dirty="0"/>
              <a:t>sind in der Bezugsrechnung aus dem Jahre </a:t>
            </a:r>
            <a:r>
              <a:rPr lang="de-DE" dirty="0" smtClean="0"/>
              <a:t>2018, geltend für die Jahre 2018/2019.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30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mlandgemeinden_Zusammenlegung GA_Auswertung Fragebögen_Termin 20062018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dt Bretten PowerPoint grün" id="{3F3D77BE-672A-4631-BEE1-48F86B91E12F}" vid="{463ACD73-AD66-4782-9ED8-E30984D490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Umlandgemeinden_Zusammenlegung GA_Auswertung Fragebögen_Termin 20062018</Template>
  <TotalTime>0</TotalTime>
  <Words>956</Words>
  <Application>Microsoft Office PowerPoint</Application>
  <PresentationFormat>Bildschirmpräsentation (4:3)</PresentationFormat>
  <Paragraphs>326</Paragraphs>
  <Slides>23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Segoe UI Symbol</vt:lpstr>
      <vt:lpstr>Umlandgemeinden_Zusammenlegung GA_Auswertung Fragebögen_Termin 20062018</vt:lpstr>
      <vt:lpstr>Arbeitsblatt</vt:lpstr>
      <vt:lpstr>Neue  Gutachterausschussverordnung  in Baden-Württemberg</vt:lpstr>
      <vt:lpstr>Gespräche</vt:lpstr>
      <vt:lpstr>2019</vt:lpstr>
      <vt:lpstr>Öffentlich-Rechtliche Vereinbarung</vt:lpstr>
      <vt:lpstr>Gutachterausschussgebührensatzung</vt:lpstr>
      <vt:lpstr>Personalausstattung</vt:lpstr>
      <vt:lpstr>Personal- und Sachkosten</vt:lpstr>
      <vt:lpstr>Personal- und Sachkosten</vt:lpstr>
      <vt:lpstr>Personal- und Sachkosten</vt:lpstr>
      <vt:lpstr>Personal- und Sachkosten</vt:lpstr>
      <vt:lpstr>Personal- und Sachkosten</vt:lpstr>
      <vt:lpstr>Personal- und Sachkosten</vt:lpstr>
      <vt:lpstr>Personal- und Sachkosten</vt:lpstr>
      <vt:lpstr>Personal- und Sachkosten – derzeit </vt:lpstr>
      <vt:lpstr>Personalausstattung / derzeit  Kostenverteilungsschlüssel</vt:lpstr>
      <vt:lpstr>Personal- und Sachkosten – derzeit Kostenverteilung</vt:lpstr>
      <vt:lpstr>Zusätzliche Sachkosten</vt:lpstr>
      <vt:lpstr>Kosten und Zahlungen 2019/2020</vt:lpstr>
      <vt:lpstr>Kosten und Zahlungen 2019/2020</vt:lpstr>
      <vt:lpstr>Mitglieder im Gutachterausschuss</vt:lpstr>
      <vt:lpstr>Mitglieder im Gutachterausschuss</vt:lpstr>
      <vt:lpstr>Beschluss Gemeinderat </vt:lpstr>
      <vt:lpstr>Herzlichen Dank  für Ihre Aufmerksamkeit!</vt:lpstr>
    </vt:vector>
  </TitlesOfParts>
  <Company>Stadt Bretten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Neue  Gutachterausschussverordnung  in Baden-Württemberg</dc:title>
  <dc:creator>Strobel, Diana</dc:creator>
  <cp:lastModifiedBy>Lothar.Rapp</cp:lastModifiedBy>
  <cp:revision>170</cp:revision>
  <cp:lastPrinted>2019-10-15T11:07:58Z</cp:lastPrinted>
  <dcterms:created xsi:type="dcterms:W3CDTF">2018-12-10T10:07:47Z</dcterms:created>
  <dcterms:modified xsi:type="dcterms:W3CDTF">2019-12-02T08:37:12Z</dcterms:modified>
</cp:coreProperties>
</file>